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7" r:id="rId1"/>
  </p:sldMasterIdLst>
  <p:notesMasterIdLst>
    <p:notesMasterId r:id="rId10"/>
  </p:notesMasterIdLst>
  <p:sldIdLst>
    <p:sldId id="256" r:id="rId2"/>
    <p:sldId id="265" r:id="rId3"/>
    <p:sldId id="266" r:id="rId4"/>
    <p:sldId id="264" r:id="rId5"/>
    <p:sldId id="26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5859"/>
  </p:normalViewPr>
  <p:slideViewPr>
    <p:cSldViewPr snapToGrid="0" snapToObjects="1">
      <p:cViewPr varScale="1">
        <p:scale>
          <a:sx n="108" d="100"/>
          <a:sy n="108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85614-72A7-D64A-92F8-24F385C714E2}" type="datetimeFigureOut">
              <a:rPr lang="hr-HR" smtClean="0"/>
              <a:t>26.04.2024.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826D6-3DFF-9F47-845A-CFA84FC57C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156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826D6-3DFF-9F47-845A-CFA84FC57C24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988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130-63AE-96CF-E32F-C0B4D3AC0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7BCCC-2AB7-CCCF-5063-12A569CB9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DD73F-C0E2-0584-B9AC-4065020B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118E5-B20F-998E-BCD5-A1A94AA2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8A1AC-C9EB-82E8-1D86-FF42AE53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7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6EAD-5428-03D5-E811-4BB209B2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30F31-77EC-93AD-C225-3D8C28F9D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C8EE2-EFA2-BEB1-E748-2CC95048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C9F17-E079-258C-48C3-5C0E0C5D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6FDDF-BD7A-C0CE-B87D-1A29F4A6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0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DA798-BD7F-600A-0F5B-677413A3A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C2763-AFE8-6B1E-A3D4-15A92FDDD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92823-0C3B-A864-0225-CDE7EED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7391A-CCE8-A646-F996-1D4A765F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452EC-EBA1-45C5-7936-CDB79ECE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7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7A23-F2BE-2925-2E32-D477FF9F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903BF-4DDA-8303-1A9D-CB0349204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AF173-CB9A-9ABA-2B55-6B97FF518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4A51F-A0E8-A5B5-86D7-6D90CADD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DA445-4F4A-0C3C-F032-27A89C477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4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C6D8-09E1-5CE8-30F3-79F3E21C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83F1-1CA9-1F58-B853-2B3A2CE7C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45B7F-E673-BF1C-9FBD-9F8DD0FC6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9E76B-3B36-CEE0-8962-C53DBCFB1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16766-4331-963B-F25C-6BA728F5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DDAF-3B15-FB29-B219-F9436FB0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0D006-F292-6B8F-0222-5FFDCC6A8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65CF9-017C-A644-6AA0-4525EB3EE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967EB-0432-9FF1-BFB0-69406967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53561-5536-7368-6F04-FDD532E9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195B2-A0BA-6807-7A30-25710E1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2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8136-58E6-4668-72EE-5817D32F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621D9-6DBA-2276-3BAA-428D91700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9132D-24EA-7F5A-A060-DC25FD151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9E5B-7763-D2D0-134F-ED47D6643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14306-B4C6-B3CE-A655-CB56A21CD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935DE2-5AA5-E1BF-E75D-E917F37F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B88EB-2E98-7439-8308-E80ABF10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F3AD7-2430-7E1E-5FAF-BF322FBD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3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A1EC-CBE6-6B1D-0C40-1A4B7DCB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4DCFD-D109-7281-848A-DF89C5D0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80512-4D67-C25E-67F3-CAB9FDD03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EFB5C-4BDF-8B93-487E-7A8C1842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3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0F969-56DA-9BFF-041B-12E7334D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1F332-40B5-8688-1A3E-E1EA999F6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35D79-18B9-192D-4339-E5D79DAD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B559-2905-3A6C-E915-F969978A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7A58-5C75-08AF-99D5-799D6914C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B2D36-1584-826E-E7D3-75DADA177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9ACF0-FECA-167E-851F-31D5B059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0431D-1A77-2F0F-CAC2-B2A3E9E1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E0CC2-ADEE-827D-F0C7-F8AEB68E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6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556B-EC3A-4373-DD75-66BBBE332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45C53-399E-B31F-F979-D17146C6A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33C05-3D51-9CC4-A71F-757DD1C48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7AB6F-3C8D-29EF-6DC3-1CA7865C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7FC7-1B2E-B16D-C895-29F892BA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AB9AD-0AA4-9292-D1FD-42498413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1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F60EF-9739-F4D5-9FAD-56E95FE0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35EC-FD3D-D94B-C88F-CC5B3DA0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25661-CD4C-8605-0F58-8C2F5C040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BE2C3-DF55-28EA-17E9-E1DDA580B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14C59-9EA1-0EE3-152F-BAD9EA597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7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hyperlink" Target="mailto:bwzs@ug.edu.p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3CB07-84A7-7512-FBA6-C0A96F85F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6237" y="314325"/>
            <a:ext cx="8005763" cy="4235758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            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izv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prof.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dr.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sc.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Jagoda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Granić</a:t>
            </a:r>
            <a:b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                                                                 </a:t>
            </a:r>
            <a:r>
              <a:rPr lang="en-GB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</a:t>
            </a:r>
            <a:r>
              <a:rPr lang="en-GB" sz="2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</a:t>
            </a:r>
            <a: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Jana </a:t>
            </a:r>
            <a:r>
              <a:rPr lang="en-GB" sz="2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Bażyńskiego</a:t>
            </a:r>
            <a: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8, 80-309 </a:t>
            </a:r>
            <a:r>
              <a:rPr lang="en-GB" sz="2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Gdańsk</a:t>
            </a:r>
            <a:b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2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GB" sz="1300" dirty="0">
                <a:effectLst/>
                <a:latin typeface="Arial" panose="020B0604020202020204" pitchFamily="34" charset="0"/>
              </a:rPr>
            </a:br>
            <a:br>
              <a:rPr lang="en-GB" sz="1300" dirty="0">
                <a:effectLst/>
                <a:latin typeface="Arial" panose="020B0604020202020204" pitchFamily="34" charset="0"/>
              </a:rPr>
            </a:br>
            <a:endParaRPr lang="hr-HR" sz="3100" b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4CEC6-CA31-481C-7D11-5A4ECC620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699258"/>
            <a:ext cx="2286000" cy="1158742"/>
          </a:xfrm>
          <a:prstGeom prst="rect">
            <a:avLst/>
          </a:prstGeom>
        </p:spPr>
      </p:pic>
      <p:pic>
        <p:nvPicPr>
          <p:cNvPr id="19" name="Picture 18" descr="A ferris wheel next to a body of water&#10;&#10;Description automatically generated">
            <a:extLst>
              <a:ext uri="{FF2B5EF4-FFF2-40B4-BE49-F238E27FC236}">
                <a16:creationId xmlns:a16="http://schemas.microsoft.com/office/drawing/2014/main" id="{2954D0C1-58BF-DA90-C2B0-4176FB67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47"/>
            <a:ext cx="5900738" cy="3839765"/>
          </a:xfrm>
          <a:prstGeom prst="rect">
            <a:avLst/>
          </a:prstGeom>
        </p:spPr>
      </p:pic>
      <p:pic>
        <p:nvPicPr>
          <p:cNvPr id="22" name="Picture 21" descr="A blue sign with white text&#10;&#10;Description automatically generated">
            <a:extLst>
              <a:ext uri="{FF2B5EF4-FFF2-40B4-BE49-F238E27FC236}">
                <a16:creationId xmlns:a16="http://schemas.microsoft.com/office/drawing/2014/main" id="{340F76DB-CC6A-28BD-68E6-3C5DAD3FF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601" y="2893368"/>
            <a:ext cx="7177399" cy="2805890"/>
          </a:xfrm>
          <a:prstGeom prst="rect">
            <a:avLst/>
          </a:prstGeom>
        </p:spPr>
      </p:pic>
      <p:pic>
        <p:nvPicPr>
          <p:cNvPr id="23" name="Picture 2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1A9657C-65E1-7F9F-0BC2-BD52A6289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804" y="1021533"/>
            <a:ext cx="2310196" cy="1064090"/>
          </a:xfrm>
          <a:prstGeom prst="rect">
            <a:avLst/>
          </a:prstGeom>
        </p:spPr>
      </p:pic>
      <p:pic>
        <p:nvPicPr>
          <p:cNvPr id="24" name="Picture 23" descr="A river with buildings and lights&#10;&#10;Description automatically generated with medium confidence">
            <a:extLst>
              <a:ext uri="{FF2B5EF4-FFF2-40B4-BE49-F238E27FC236}">
                <a16:creationId xmlns:a16="http://schemas.microsoft.com/office/drawing/2014/main" id="{F3ABC541-C0DA-0046-D12F-E3B065F67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19028"/>
            <a:ext cx="5438899" cy="37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9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F9E3-2F30-FCEB-1B54-943BFB05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9" y="609601"/>
            <a:ext cx="285751" cy="457200"/>
          </a:xfrm>
        </p:spPr>
        <p:txBody>
          <a:bodyPr>
            <a:normAutofit/>
          </a:bodyPr>
          <a:lstStyle/>
          <a:p>
            <a:endParaRPr lang="en-GB" sz="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9ABFA-58F6-AB59-90CD-3F3CA2757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871662"/>
            <a:ext cx="10901362" cy="498633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GB" sz="3800" b="1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INTERNATIONAL OFFICE</a:t>
            </a:r>
          </a:p>
          <a:p>
            <a:pPr algn="l"/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tel. +48 58 523 23 56</a:t>
            </a:r>
            <a:b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e-mail: </a:t>
            </a:r>
            <a:r>
              <a:rPr lang="en-GB" sz="3800" dirty="0" err="1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lang="en-GB" sz="3800" u="sng" dirty="0" err="1">
                <a:solidFill>
                  <a:srgbClr val="0041D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  <a:hlinkClick r:id="rId2"/>
              </a:rPr>
              <a:t>o@ug.edu.pl</a:t>
            </a:r>
            <a:endParaRPr lang="en-GB" sz="3800" dirty="0">
              <a:solidFill>
                <a:srgbClr val="141414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l">
              <a:buNone/>
            </a:pPr>
            <a:endParaRPr lang="en-GB" sz="3800" dirty="0">
              <a:solidFill>
                <a:srgbClr val="141414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GB" sz="38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Erasmus Exchange Office+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3800" b="1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Incoming students and staff</a:t>
            </a:r>
            <a:b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tel. +48 58 523 24 42</a:t>
            </a:r>
            <a:b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e-mail: </a:t>
            </a:r>
            <a:r>
              <a:rPr lang="en-GB" sz="3800" u="sng" dirty="0">
                <a:solidFill>
                  <a:srgbClr val="0041D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  <a:hlinkClick r:id="rId2"/>
              </a:rPr>
              <a:t>erasmus.incoming@ug.edu.pl</a:t>
            </a:r>
            <a:endParaRPr lang="en-GB" sz="3800" dirty="0">
              <a:solidFill>
                <a:srgbClr val="141414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en-GB" sz="3800" dirty="0">
              <a:solidFill>
                <a:srgbClr val="141414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3800" b="1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Foreign Students Office</a:t>
            </a:r>
            <a:b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tel. +48 58 523 25 56, +48 58 523 31 70</a:t>
            </a:r>
            <a:b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e-mail: </a:t>
            </a:r>
            <a:r>
              <a:rPr lang="en-GB" sz="3800" u="sng" dirty="0">
                <a:solidFill>
                  <a:srgbClr val="0034A7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  <a:hlinkClick r:id="rId2"/>
              </a:rPr>
              <a:t>fso@ug.edu.pl</a:t>
            </a:r>
            <a:endParaRPr lang="en-GB" sz="3800" u="sng" dirty="0">
              <a:solidFill>
                <a:srgbClr val="0034A7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en-GB" sz="3800" dirty="0">
              <a:solidFill>
                <a:srgbClr val="141414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GB" sz="3800" b="1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Visiting Professors Office</a:t>
            </a:r>
            <a:b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tel. +48 58 523 31 86</a:t>
            </a:r>
            <a:b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3800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e-mail: </a:t>
            </a:r>
            <a:r>
              <a:rPr lang="en-GB" sz="3800" u="sng" dirty="0">
                <a:solidFill>
                  <a:srgbClr val="0041D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  <a:hlinkClick r:id="rId2"/>
              </a:rPr>
              <a:t>vpo@ug.edu.pl</a:t>
            </a:r>
            <a:endParaRPr lang="en-GB" sz="3800" dirty="0">
              <a:solidFill>
                <a:srgbClr val="141414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/>
            <a:r>
              <a:rPr lang="en-GB" dirty="0">
                <a:solidFill>
                  <a:srgbClr val="141414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</a:p>
          <a:p>
            <a:endParaRPr lang="en-GB" b="1" i="0" u="sng" dirty="0">
              <a:solidFill>
                <a:schemeClr val="tx1"/>
              </a:solidFill>
              <a:effectLst/>
              <a:latin typeface="DM Sans" pitchFamily="2" charset="77"/>
            </a:endParaRPr>
          </a:p>
          <a:p>
            <a:endParaRPr lang="en-GB" b="1" u="sng" dirty="0">
              <a:solidFill>
                <a:schemeClr val="tx1"/>
              </a:solidFill>
              <a:effectLst/>
              <a:latin typeface="DM Sans" pitchFamily="2" charset="77"/>
            </a:endParaRPr>
          </a:p>
          <a:p>
            <a:endParaRPr lang="en-GB" b="1" i="0" dirty="0">
              <a:solidFill>
                <a:schemeClr val="tx1"/>
              </a:solidFill>
              <a:effectLst/>
              <a:latin typeface="DM Sans" pitchFamily="2" charset="77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045B4D81-AF5C-1272-E513-A3A4B37CF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90305" cy="1515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776E0-4400-54B0-779E-16B224639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390" y="5335856"/>
            <a:ext cx="1538869" cy="1522143"/>
          </a:xfrm>
          <a:prstGeom prst="rect">
            <a:avLst/>
          </a:prstGeom>
        </p:spPr>
      </p:pic>
      <p:pic>
        <p:nvPicPr>
          <p:cNvPr id="6" name="Picture 5" descr="A group of flags on a flagpole&#10;&#10;Description automatically generated">
            <a:extLst>
              <a:ext uri="{FF2B5EF4-FFF2-40B4-BE49-F238E27FC236}">
                <a16:creationId xmlns:a16="http://schemas.microsoft.com/office/drawing/2014/main" id="{09ADBE92-E6D2-5724-A427-86ED1F912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31217" y="1581490"/>
            <a:ext cx="6857999" cy="3695025"/>
          </a:xfrm>
          <a:prstGeom prst="rect">
            <a:avLst/>
          </a:prstGeom>
        </p:spPr>
      </p:pic>
      <p:pic>
        <p:nvPicPr>
          <p:cNvPr id="10" name="Picture 9" descr="A blue circle with white text&#10;&#10;Description automatically generated">
            <a:extLst>
              <a:ext uri="{FF2B5EF4-FFF2-40B4-BE49-F238E27FC236}">
                <a16:creationId xmlns:a16="http://schemas.microsoft.com/office/drawing/2014/main" id="{7F4E173F-FB17-B59F-2258-EABAA5D4A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305" y="1515534"/>
            <a:ext cx="1422400" cy="1422400"/>
          </a:xfrm>
          <a:prstGeom prst="rect">
            <a:avLst/>
          </a:prstGeom>
        </p:spPr>
      </p:pic>
      <p:pic>
        <p:nvPicPr>
          <p:cNvPr id="14" name="Picture 13" descr="A street with buildings and blue sky&#10;&#10;Description automatically generated">
            <a:extLst>
              <a:ext uri="{FF2B5EF4-FFF2-40B4-BE49-F238E27FC236}">
                <a16:creationId xmlns:a16="http://schemas.microsoft.com/office/drawing/2014/main" id="{799B4851-C7CE-5E3D-C232-477D9AD34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915487" y="1581488"/>
            <a:ext cx="6858000" cy="369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9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oster for a foreign language course&#10;&#10;Description automatically generated">
            <a:extLst>
              <a:ext uri="{FF2B5EF4-FFF2-40B4-BE49-F238E27FC236}">
                <a16:creationId xmlns:a16="http://schemas.microsoft.com/office/drawing/2014/main" id="{A21E02F6-C347-92A3-5044-E532AD5AE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47182"/>
            <a:ext cx="4643770" cy="6563636"/>
          </a:xfrm>
          <a:prstGeom prst="rect">
            <a:avLst/>
          </a:prstGeom>
        </p:spPr>
      </p:pic>
      <p:pic>
        <p:nvPicPr>
          <p:cNvPr id="5" name="Picture 4" descr="A sign in front of a building&#10;&#10;Description automatically generated">
            <a:extLst>
              <a:ext uri="{FF2B5EF4-FFF2-40B4-BE49-F238E27FC236}">
                <a16:creationId xmlns:a16="http://schemas.microsoft.com/office/drawing/2014/main" id="{330E2C3D-8986-85EC-F087-4669A2C17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787" y="904748"/>
            <a:ext cx="6731338" cy="50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2FD4-BFD3-A96A-E6C2-E6551AE9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405063" cy="863600"/>
          </a:xfrm>
        </p:spPr>
        <p:txBody>
          <a:bodyPr>
            <a:normAutofit/>
          </a:bodyPr>
          <a:lstStyle/>
          <a:p>
            <a:endParaRPr lang="en-GB" sz="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883AA-B34F-5A76-981C-D7883F7DE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3" y="1825625"/>
            <a:ext cx="110251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UG</a:t>
            </a:r>
          </a:p>
          <a:p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Radni sastanak s kolegama iz Alijanse SEA-EU (</a:t>
            </a:r>
            <a:r>
              <a:rPr lang="hr-HR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Task</a:t>
            </a:r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4.6 - SEA EU 2.0)</a:t>
            </a:r>
          </a:p>
          <a:p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Prisustvovanje plenarnom predavanju o sociolingvističkoj situaciji u </a:t>
            </a:r>
            <a:r>
              <a:rPr lang="hr-HR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Gda</a:t>
            </a:r>
            <a:r>
              <a:rPr lang="en-GB" sz="2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ń</a:t>
            </a:r>
            <a:r>
              <a:rPr lang="hr-HR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sku</a:t>
            </a:r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i </a:t>
            </a:r>
            <a:r>
              <a:rPr lang="hr-HR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Pomeraniji</a:t>
            </a:r>
            <a:endParaRPr lang="hr-HR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Sudjelovanje na konferenciji o višejezičnosti, jezičnoj kompetenciji u engleskom jeziku i jezičnoj politici Alijanse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Izlaganje o Sveučilištu u Splitu i njegovoj jezičnoj politici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Brzi tečaj poljskog jezika za sudionike konferencije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Sudjelovanje na panelu sa stručnjacima iz poslovnog svijeta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hr-H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   Tema: Uloga jezičnih kompetencija u poslovnoj komunikaciji</a:t>
            </a:r>
          </a:p>
        </p:txBody>
      </p:sp>
      <p:pic>
        <p:nvPicPr>
          <p:cNvPr id="5" name="Picture 4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D3741FDF-C08A-85B0-534A-3D3F8EA01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2"/>
            <a:ext cx="3290305" cy="1515534"/>
          </a:xfrm>
          <a:prstGeom prst="rect">
            <a:avLst/>
          </a:prstGeom>
        </p:spPr>
      </p:pic>
      <p:pic>
        <p:nvPicPr>
          <p:cNvPr id="7" name="Picture 6" descr="A person in a white dress standing in front of a screen&#10;&#10;Description automatically generated">
            <a:extLst>
              <a:ext uri="{FF2B5EF4-FFF2-40B4-BE49-F238E27FC236}">
                <a16:creationId xmlns:a16="http://schemas.microsoft.com/office/drawing/2014/main" id="{843CCEE2-DA6C-63FF-5B11-0811DA5A9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2" y="0"/>
            <a:ext cx="3486148" cy="2614611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EFCB09F6-6E35-01C0-8BD8-1D49CB79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2" y="3729039"/>
            <a:ext cx="4171948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3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on a table&#10;&#10;Description automatically generated">
            <a:extLst>
              <a:ext uri="{FF2B5EF4-FFF2-40B4-BE49-F238E27FC236}">
                <a16:creationId xmlns:a16="http://schemas.microsoft.com/office/drawing/2014/main" id="{9A868CF1-ADF7-8731-B63D-BA11DB53A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r="17587" b="1"/>
          <a:stretch/>
        </p:blipFill>
        <p:spPr>
          <a:xfrm rot="5400000">
            <a:off x="-110480" y="475259"/>
            <a:ext cx="6499784" cy="5915025"/>
          </a:xfrm>
          <a:prstGeom prst="rect">
            <a:avLst/>
          </a:prstGeom>
        </p:spPr>
      </p:pic>
      <p:pic>
        <p:nvPicPr>
          <p:cNvPr id="5" name="Picture 4" descr="A staircase in a building&#10;&#10;Description automatically generated">
            <a:extLst>
              <a:ext uri="{FF2B5EF4-FFF2-40B4-BE49-F238E27FC236}">
                <a16:creationId xmlns:a16="http://schemas.microsoft.com/office/drawing/2014/main" id="{E7EB3AA4-0382-3E57-404D-E68A7248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4495" r="13092" b="1"/>
          <a:stretch/>
        </p:blipFill>
        <p:spPr>
          <a:xfrm rot="5400000">
            <a:off x="5802776" y="475259"/>
            <a:ext cx="6499784" cy="5915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E4FA-2A0A-8A6F-6B0E-BDCB0F442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4" y="3526300"/>
            <a:ext cx="10509179" cy="2588458"/>
          </a:xfrm>
        </p:spPr>
        <p:txBody>
          <a:bodyPr>
            <a:normAutofit/>
          </a:bodyPr>
          <a:lstStyle/>
          <a:p>
            <a:endParaRPr lang="en-GB" sz="2000">
              <a:solidFill>
                <a:srgbClr val="000000"/>
              </a:solidFill>
            </a:endParaRPr>
          </a:p>
          <a:p>
            <a:endParaRPr lang="en-GB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77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0CCFF982-8B6D-310A-DB80-13D17F5B8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71825" cy="1460961"/>
          </a:xfrm>
          <a:prstGeom prst="rect">
            <a:avLst/>
          </a:prstGeom>
        </p:spPr>
      </p:pic>
      <p:pic>
        <p:nvPicPr>
          <p:cNvPr id="22" name="Content Placeholder 2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B8463AB-3B40-BCF5-9D75-FCE2871D0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460961"/>
            <a:ext cx="8086769" cy="5397039"/>
          </a:xfrm>
        </p:spPr>
      </p:pic>
      <p:pic>
        <p:nvPicPr>
          <p:cNvPr id="3" name="Picture 2" descr="A building with a stack of books&#10;&#10;Description automatically generated">
            <a:extLst>
              <a:ext uri="{FF2B5EF4-FFF2-40B4-BE49-F238E27FC236}">
                <a16:creationId xmlns:a16="http://schemas.microsoft.com/office/drawing/2014/main" id="{2A935EC2-D722-03A9-7476-935F9C512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17081" y="1783082"/>
            <a:ext cx="6202678" cy="3947160"/>
          </a:xfrm>
          <a:prstGeom prst="rect">
            <a:avLst/>
          </a:prstGeom>
        </p:spPr>
      </p:pic>
      <p:pic>
        <p:nvPicPr>
          <p:cNvPr id="5" name="Picture 4" descr="A close up of a phone screen&#10;&#10;Description automatically generated">
            <a:extLst>
              <a:ext uri="{FF2B5EF4-FFF2-40B4-BE49-F238E27FC236}">
                <a16:creationId xmlns:a16="http://schemas.microsoft.com/office/drawing/2014/main" id="{B372CEA7-E801-4A6F-F09E-C5C6C3133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0"/>
            <a:ext cx="1478280" cy="34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0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120D8-197B-B08D-7424-D0F04885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47" y="669925"/>
            <a:ext cx="5083758" cy="1325563"/>
          </a:xfrm>
        </p:spPr>
        <p:txBody>
          <a:bodyPr anchor="b">
            <a:normAutofit/>
          </a:bodyPr>
          <a:lstStyle/>
          <a:p>
            <a:r>
              <a:rPr lang="hr-HR" sz="3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KULTURNI PROGRAM</a:t>
            </a:r>
            <a:br>
              <a:rPr lang="hr-HR" sz="3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hr-HR" sz="34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" y="2026340"/>
            <a:ext cx="5446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3EDDE-14B5-C02C-9180-C8C8C6805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91" y="2288833"/>
            <a:ext cx="4860913" cy="431198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hr-HR" sz="1700" b="1" dirty="0">
              <a:solidFill>
                <a:srgbClr val="FFC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hr-HR" sz="17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hr-HR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Poljska baltička filharmonija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Nacionalni muzej</a:t>
            </a: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Gradski povijesni muzej</a:t>
            </a: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Muzej Drugog svjetskog rata</a:t>
            </a: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Pomorski muzej</a:t>
            </a: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Muzej jantara</a:t>
            </a: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hr-HR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Muzej poljske pošte</a:t>
            </a: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hr-HR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Kriva kuća u Sopotu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...........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i razgledavanje brojnih kulturnih i povijesnih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znamenitosti</a:t>
            </a:r>
          </a:p>
          <a:p>
            <a:pPr marL="0" indent="0">
              <a:spcBef>
                <a:spcPts val="0"/>
              </a:spcBef>
              <a:buNone/>
            </a:pPr>
            <a:endParaRPr lang="hr-HR" sz="17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7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7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7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hr-HR" sz="17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hr-HR" sz="17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6" descr="A building with a brick wall and stairs&#10;&#10;Description automatically generated">
            <a:extLst>
              <a:ext uri="{FF2B5EF4-FFF2-40B4-BE49-F238E27FC236}">
                <a16:creationId xmlns:a16="http://schemas.microsoft.com/office/drawing/2014/main" id="{B21EF5D1-FA07-C875-7183-B12067E47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81128" y="605057"/>
            <a:ext cx="2971800" cy="2228850"/>
          </a:xfrm>
          <a:prstGeom prst="rect">
            <a:avLst/>
          </a:prstGeom>
        </p:spPr>
      </p:pic>
      <p:pic>
        <p:nvPicPr>
          <p:cNvPr id="5" name="Picture 4" descr="A building with a sign on it&#10;&#10;Description automatically generated">
            <a:extLst>
              <a:ext uri="{FF2B5EF4-FFF2-40B4-BE49-F238E27FC236}">
                <a16:creationId xmlns:a16="http://schemas.microsoft.com/office/drawing/2014/main" id="{ECB71A3A-6E1A-5A6C-4324-27C115677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645" y="976532"/>
            <a:ext cx="2971800" cy="2228850"/>
          </a:xfrm>
          <a:prstGeom prst="rect">
            <a:avLst/>
          </a:prstGeom>
        </p:spPr>
      </p:pic>
      <p:pic>
        <p:nvPicPr>
          <p:cNvPr id="9" name="Picture 8" descr="A building with a couple of towers&#10;&#10;Description automatically generated">
            <a:extLst>
              <a:ext uri="{FF2B5EF4-FFF2-40B4-BE49-F238E27FC236}">
                <a16:creationId xmlns:a16="http://schemas.microsoft.com/office/drawing/2014/main" id="{F6457221-A772-3B40-C3C1-8CAF383CF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53" y="3411753"/>
            <a:ext cx="2971800" cy="2228850"/>
          </a:xfrm>
          <a:prstGeom prst="rect">
            <a:avLst/>
          </a:prstGeom>
        </p:spPr>
      </p:pic>
      <p:pic>
        <p:nvPicPr>
          <p:cNvPr id="13" name="Picture 12" descr="A tall tower in a city&#10;&#10;Description automatically generated">
            <a:extLst>
              <a:ext uri="{FF2B5EF4-FFF2-40B4-BE49-F238E27FC236}">
                <a16:creationId xmlns:a16="http://schemas.microsoft.com/office/drawing/2014/main" id="{D6ECDBF2-8E18-811C-C3DB-D499EC09E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645" y="3411753"/>
            <a:ext cx="2971800" cy="22288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heart shaped object in a jar&#10;&#10;Description automatically generated">
            <a:extLst>
              <a:ext uri="{FF2B5EF4-FFF2-40B4-BE49-F238E27FC236}">
                <a16:creationId xmlns:a16="http://schemas.microsoft.com/office/drawing/2014/main" id="{85252273-1E6E-F31E-83E6-7EF9E237A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752" y="410824"/>
            <a:ext cx="222885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B4456-F9F1-DC49-B3DE-9940D582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PREPORUKA</a:t>
            </a:r>
          </a:p>
        </p:txBody>
      </p:sp>
      <p:pic>
        <p:nvPicPr>
          <p:cNvPr id="33" name="Picture 32" descr="A long shot of a pier&#10;&#10;Description automatically generated">
            <a:extLst>
              <a:ext uri="{FF2B5EF4-FFF2-40B4-BE49-F238E27FC236}">
                <a16:creationId xmlns:a16="http://schemas.microsoft.com/office/drawing/2014/main" id="{E412F95D-32CC-426C-768C-7BE6D7C52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7" r="1" b="9302"/>
          <a:stretch/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25" name="Picture 24" descr="A tall tower with a red roof and a red roof&#10;&#10;Description automatically generated">
            <a:extLst>
              <a:ext uri="{FF2B5EF4-FFF2-40B4-BE49-F238E27FC236}">
                <a16:creationId xmlns:a16="http://schemas.microsoft.com/office/drawing/2014/main" id="{FBCF6620-8988-2837-9784-2F1116578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9" r="9650" b="7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31" name="Picture 30" descr="A fountain in front of a building&#10;&#10;Description automatically generated">
            <a:extLst>
              <a:ext uri="{FF2B5EF4-FFF2-40B4-BE49-F238E27FC236}">
                <a16:creationId xmlns:a16="http://schemas.microsoft.com/office/drawing/2014/main" id="{885FED4E-3763-621B-E0BC-8DFEB7F4B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0" r="-2" b="-2"/>
          <a:stretch/>
        </p:blipFill>
        <p:spPr>
          <a:xfrm>
            <a:off x="9609938" y="4425347"/>
            <a:ext cx="2258831" cy="211261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98BAF-C24F-D230-278D-EC10069E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024256"/>
            <a:ext cx="3944010" cy="359930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hr-HR" sz="20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iskoristiti dobru prometnu povezanost (vlakom) tri grada (</a:t>
            </a:r>
            <a:r>
              <a:rPr lang="hr-HR" sz="2000" i="1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Trojmiasto</a:t>
            </a:r>
            <a:r>
              <a:rPr lang="hr-HR" sz="20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) </a:t>
            </a:r>
            <a:r>
              <a:rPr lang="en-GB" sz="2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Gdańsk</a:t>
            </a:r>
            <a:r>
              <a:rPr lang="hr-HR" sz="2000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</a:t>
            </a:r>
            <a:r>
              <a:rPr lang="hr-HR" sz="20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Sopota i </a:t>
            </a:r>
            <a:r>
              <a:rPr lang="hr-HR" sz="20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Gdynie</a:t>
            </a:r>
            <a:r>
              <a:rPr lang="hr-HR" sz="20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 posjetiti njihove brojne znamenitosti 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hr-HR" sz="20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      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hr-HR" sz="20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7" descr="A hand writing on a transparent board&#10;&#10;Description automatically generated">
            <a:extLst>
              <a:ext uri="{FF2B5EF4-FFF2-40B4-BE49-F238E27FC236}">
                <a16:creationId xmlns:a16="http://schemas.microsoft.com/office/drawing/2014/main" id="{00DF1639-F631-CCAC-4217-C2E65ED8C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46" r="15369" b="3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29" name="Picture 28" descr="A street with people walking and people walking&#10;&#10;Description automatically generated">
            <a:extLst>
              <a:ext uri="{FF2B5EF4-FFF2-40B4-BE49-F238E27FC236}">
                <a16:creationId xmlns:a16="http://schemas.microsoft.com/office/drawing/2014/main" id="{7ACB37DB-A836-D25D-65C2-7F3FAE943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095" b="2"/>
          <a:stretch/>
        </p:blipFill>
        <p:spPr>
          <a:xfrm>
            <a:off x="323230" y="2426918"/>
            <a:ext cx="4552572" cy="4084779"/>
          </a:xfrm>
          <a:prstGeom prst="rect">
            <a:avLst/>
          </a:prstGeom>
        </p:spPr>
      </p:pic>
      <p:pic>
        <p:nvPicPr>
          <p:cNvPr id="12" name="Picture 11" descr="A glass case with different rocks and minerals on it&#10;&#10;Description automatically generated">
            <a:extLst>
              <a:ext uri="{FF2B5EF4-FFF2-40B4-BE49-F238E27FC236}">
                <a16:creationId xmlns:a16="http://schemas.microsoft.com/office/drawing/2014/main" id="{EA2F0BB6-721E-0AF2-C0E4-F7468E3FC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557" y="4196584"/>
            <a:ext cx="1642243" cy="218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66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281</Words>
  <Application>Microsoft Macintosh PowerPoint</Application>
  <PresentationFormat>Widescreen</PresentationFormat>
  <Paragraphs>43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DM Sans</vt:lpstr>
      <vt:lpstr>Wingdings</vt:lpstr>
      <vt:lpstr>Office Theme</vt:lpstr>
      <vt:lpstr>                                 izv. prof. dr. sc. Jagoda Granić                                                                                           ul. Jana Bażyńskiego 8, 80-309 Gdańsk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KULTURNI PROGRAM </vt:lpstr>
      <vt:lpstr>PREPORUKA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Jagoda Granić    Faculty of Humanities  23/02/2020-29/02/2020 Teaching Staff Mobility</dc:title>
  <dc:creator>Jagoda Granić</dc:creator>
  <cp:lastModifiedBy>Jagoda Granić</cp:lastModifiedBy>
  <cp:revision>5</cp:revision>
  <dcterms:created xsi:type="dcterms:W3CDTF">2023-04-16T19:34:44Z</dcterms:created>
  <dcterms:modified xsi:type="dcterms:W3CDTF">2024-04-26T20:01:03Z</dcterms:modified>
</cp:coreProperties>
</file>