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.eu@ug.edu.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hr-HR" sz="5400" dirty="0" err="1"/>
              <a:t>Erasmus</a:t>
            </a:r>
            <a:r>
              <a:rPr lang="hr-HR" sz="5400" dirty="0"/>
              <a:t>+</a:t>
            </a:r>
            <a:br>
              <a:rPr lang="hr-HR" sz="5400" dirty="0"/>
            </a:br>
            <a:r>
              <a:rPr lang="hr-HR" sz="4400" dirty="0" err="1"/>
              <a:t>gdansk</a:t>
            </a:r>
            <a:r>
              <a:rPr lang="hr-HR" sz="4400" dirty="0"/>
              <a:t>, Poljska </a:t>
            </a:r>
            <a:br>
              <a:rPr lang="hr-HR" sz="5400" dirty="0"/>
            </a:br>
            <a:r>
              <a:rPr lang="hr-HR" sz="3600" dirty="0"/>
              <a:t>24.5.2023.-28.5.2023.</a:t>
            </a:r>
            <a:endParaRPr 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hr-HR" dirty="0"/>
              <a:t>Margareta Vukojević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515255"/>
            <a:ext cx="7434070" cy="14743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6B77-4FB4-4374-BC3F-AEB24BD2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055" y="3705909"/>
            <a:ext cx="4202789" cy="3152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F59E4-F090-4139-89B0-B81CB99C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" y="2079946"/>
            <a:ext cx="3195401" cy="479427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C2A63-5F83-43DB-BFE2-988BD2A37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3976255" cy="298219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1FABC-25AE-43BF-8780-F9413BBF7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827" y="-1"/>
            <a:ext cx="4695368" cy="3129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8BB137-903A-4595-A046-9CD9BA434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891" y="0"/>
            <a:ext cx="3997209" cy="3915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D28AF-AD39-4757-AF7A-7E5C48536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2890" y="2980621"/>
            <a:ext cx="5169838" cy="38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Domaćin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Gdansk</a:t>
            </a:r>
            <a:endParaRPr lang="hr-HR" dirty="0"/>
          </a:p>
          <a:p>
            <a:pPr>
              <a:lnSpc>
                <a:spcPct val="100000"/>
              </a:lnSpc>
            </a:pPr>
            <a:r>
              <a:rPr lang="hr-HR" dirty="0" err="1"/>
              <a:t>Erasmus</a:t>
            </a:r>
            <a:r>
              <a:rPr lang="hr-HR" dirty="0"/>
              <a:t> Office PL – 80-309 </a:t>
            </a:r>
            <a:r>
              <a:rPr lang="hr-HR" dirty="0" err="1"/>
              <a:t>Gdanjsk</a:t>
            </a:r>
            <a:r>
              <a:rPr lang="hr-HR" dirty="0"/>
              <a:t>, </a:t>
            </a:r>
            <a:r>
              <a:rPr lang="hr-HR" dirty="0" err="1"/>
              <a:t>Bazynskiego</a:t>
            </a:r>
            <a:r>
              <a:rPr lang="hr-HR" dirty="0"/>
              <a:t> 8</a:t>
            </a:r>
          </a:p>
          <a:p>
            <a:pPr>
              <a:lnSpc>
                <a:spcPct val="100000"/>
              </a:lnSpc>
            </a:pPr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Erasmus.eu@ug.edu.p</a:t>
            </a:r>
            <a:r>
              <a:rPr lang="hr-HR" dirty="0"/>
              <a:t>l</a:t>
            </a:r>
          </a:p>
          <a:p>
            <a:pPr>
              <a:lnSpc>
                <a:spcPct val="100000"/>
              </a:lnSpc>
            </a:pPr>
            <a:r>
              <a:rPr lang="hr-HR" dirty="0"/>
              <a:t>+48 58 523 31 22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Ciljevi mobilnosti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89322"/>
            <a:ext cx="7824402" cy="43837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000" u="sng" dirty="0"/>
              <a:t>UNIVERSITY OF GDANSK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ostvaren projektni koncert Sveučilišta u Splitu „Silvije </a:t>
            </a:r>
            <a:r>
              <a:rPr lang="hr-HR" sz="2000" dirty="0" err="1"/>
              <a:t>Bombardelli</a:t>
            </a:r>
            <a:r>
              <a:rPr lang="hr-HR" sz="2000" dirty="0"/>
              <a:t>” zajedno sa zborom Sveučilištu u </a:t>
            </a:r>
            <a:r>
              <a:rPr lang="hr-HR" sz="2000" dirty="0" err="1"/>
              <a:t>Gdansku</a:t>
            </a:r>
            <a:r>
              <a:rPr lang="hr-HR" sz="2000" dirty="0"/>
              <a:t>, Sveučilišta NORD, Sveučilišta Zapadne Bretanje i Nacionalnog Sveučilišta u Odesi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5 sveučilišta, preko 80 </a:t>
            </a:r>
            <a:r>
              <a:rPr lang="hr-HR" sz="2000" dirty="0" err="1"/>
              <a:t>zboraša</a:t>
            </a:r>
            <a:r>
              <a:rPr lang="hr-HR" sz="2000" dirty="0"/>
              <a:t> izvelo je pjesmu „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calling</a:t>
            </a:r>
            <a:r>
              <a:rPr lang="hr-HR" sz="2000" dirty="0"/>
              <a:t>” na tekst: </a:t>
            </a:r>
            <a:r>
              <a:rPr lang="hr-HR" sz="2000" dirty="0" err="1"/>
              <a:t>Roksane</a:t>
            </a:r>
            <a:r>
              <a:rPr lang="hr-HR" sz="2000" dirty="0"/>
              <a:t> </a:t>
            </a:r>
            <a:r>
              <a:rPr lang="hr-HR" sz="2000" dirty="0" err="1"/>
              <a:t>Zgierske</a:t>
            </a:r>
            <a:r>
              <a:rPr lang="hr-HR" sz="2000" dirty="0"/>
              <a:t> i glazbu Filipa </a:t>
            </a:r>
            <a:r>
              <a:rPr lang="hr-HR" sz="2000" dirty="0" err="1"/>
              <a:t>Cieszyńskog</a:t>
            </a:r>
            <a:r>
              <a:rPr lang="hr-HR" sz="2000" dirty="0"/>
              <a:t> 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Sveučilišni zbor „Silvije </a:t>
            </a:r>
            <a:r>
              <a:rPr lang="hr-HR" sz="2000" dirty="0" err="1"/>
              <a:t>Bombardelli</a:t>
            </a:r>
            <a:r>
              <a:rPr lang="hr-HR" sz="2000" dirty="0"/>
              <a:t>” jedini je sudjelovao u koncertnom programu te samostalno otpjevao je svoj repertoar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sudjelovanje na zajedničkim radionicama s drugim zborovima SEA-EU alijanse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57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Ciljevi mobilnosti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14012"/>
            <a:ext cx="7588875" cy="397961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u="sng" dirty="0"/>
              <a:t>SOPOT, MUNDUS CANTAT</a:t>
            </a:r>
          </a:p>
          <a:p>
            <a:pPr>
              <a:lnSpc>
                <a:spcPct val="100000"/>
              </a:lnSpc>
            </a:pPr>
            <a:r>
              <a:rPr lang="hr-HR" dirty="0"/>
              <a:t>Sveučilišni zbor „Silvije </a:t>
            </a:r>
            <a:r>
              <a:rPr lang="hr-HR" dirty="0" err="1"/>
              <a:t>Bombardelli</a:t>
            </a:r>
            <a:r>
              <a:rPr lang="hr-HR" dirty="0"/>
              <a:t>”, kao pozvani gost na završnoj večeri proglašenja pobjednika festivala </a:t>
            </a:r>
            <a:r>
              <a:rPr lang="hr-HR" dirty="0" err="1"/>
              <a:t>Mundus</a:t>
            </a:r>
            <a:r>
              <a:rPr lang="hr-HR" dirty="0"/>
              <a:t> </a:t>
            </a:r>
            <a:r>
              <a:rPr lang="hr-HR" dirty="0" err="1"/>
              <a:t>Cantat</a:t>
            </a:r>
            <a:r>
              <a:rPr lang="hr-HR" dirty="0"/>
              <a:t>, izveo je svoj repertoar pred velikim </a:t>
            </a:r>
            <a:r>
              <a:rPr lang="hr-HR" dirty="0" err="1"/>
              <a:t>audiotorijem</a:t>
            </a:r>
            <a:endParaRPr lang="hr-HR" dirty="0"/>
          </a:p>
          <a:p>
            <a:pPr>
              <a:lnSpc>
                <a:spcPct val="100000"/>
              </a:lnSpc>
            </a:pPr>
            <a:r>
              <a:rPr lang="hr-HR" dirty="0"/>
              <a:t>zbor je otpjevao sljedeće pjesme: Na novu plovidbu (glazba: Anamarija </a:t>
            </a:r>
            <a:r>
              <a:rPr lang="hr-HR" dirty="0" err="1"/>
              <a:t>Tadin</a:t>
            </a:r>
            <a:r>
              <a:rPr lang="hr-HR" dirty="0"/>
              <a:t>, tekst: </a:t>
            </a:r>
            <a:r>
              <a:rPr lang="hr-HR" dirty="0" err="1"/>
              <a:t>Dobriša</a:t>
            </a:r>
            <a:r>
              <a:rPr lang="hr-HR" dirty="0"/>
              <a:t> Cesarić), </a:t>
            </a:r>
            <a:r>
              <a:rPr lang="hr-HR" dirty="0" err="1"/>
              <a:t>Rusulicu</a:t>
            </a:r>
            <a:r>
              <a:rPr lang="hr-HR" dirty="0"/>
              <a:t> (glazba: </a:t>
            </a:r>
            <a:r>
              <a:rPr lang="hr-HR" dirty="0" err="1"/>
              <a:t>Žan</a:t>
            </a:r>
            <a:r>
              <a:rPr lang="hr-HR" dirty="0"/>
              <a:t> </a:t>
            </a:r>
            <a:r>
              <a:rPr lang="hr-HR" dirty="0" err="1"/>
              <a:t>Jakopač</a:t>
            </a:r>
            <a:r>
              <a:rPr lang="hr-HR" dirty="0"/>
              <a:t>, tekst: narodna, obrada: J. Ćaleta, prerada: T. </a:t>
            </a:r>
            <a:r>
              <a:rPr lang="hr-HR" dirty="0" err="1"/>
              <a:t>Veršić</a:t>
            </a:r>
            <a:r>
              <a:rPr lang="hr-HR" dirty="0"/>
              <a:t>), I </a:t>
            </a:r>
            <a:r>
              <a:rPr lang="hr-HR" dirty="0" err="1"/>
              <a:t>got</a:t>
            </a:r>
            <a:r>
              <a:rPr lang="hr-HR" dirty="0"/>
              <a:t> </a:t>
            </a:r>
            <a:r>
              <a:rPr lang="hr-HR" dirty="0" err="1"/>
              <a:t>rhythm</a:t>
            </a:r>
            <a:r>
              <a:rPr lang="hr-HR" dirty="0"/>
              <a:t> (glazba: George Gershwin, tekst: Ira Gershwin), Ča će mi </a:t>
            </a:r>
            <a:r>
              <a:rPr lang="hr-HR" dirty="0" err="1"/>
              <a:t>Copacabana</a:t>
            </a:r>
            <a:r>
              <a:rPr lang="hr-HR" dirty="0"/>
              <a:t> (glazba i tekst: Teo Trumbić, aranžman: </a:t>
            </a:r>
            <a:r>
              <a:rPr lang="hr-HR" dirty="0" err="1"/>
              <a:t>Deni</a:t>
            </a:r>
            <a:r>
              <a:rPr lang="hr-HR" dirty="0"/>
              <a:t> </a:t>
            </a:r>
            <a:r>
              <a:rPr lang="hr-HR" dirty="0" err="1"/>
              <a:t>Pjanić</a:t>
            </a:r>
            <a:r>
              <a:rPr lang="hr-HR" dirty="0"/>
              <a:t>), </a:t>
            </a:r>
            <a:r>
              <a:rPr lang="hr-HR" dirty="0" err="1"/>
              <a:t>Praise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Holy</a:t>
            </a:r>
            <a:r>
              <a:rPr lang="hr-HR" dirty="0"/>
              <a:t> Name! (glazba i tekst: </a:t>
            </a:r>
            <a:r>
              <a:rPr lang="hr-HR" dirty="0" err="1"/>
              <a:t>Keith</a:t>
            </a:r>
            <a:r>
              <a:rPr lang="hr-HR" dirty="0"/>
              <a:t> </a:t>
            </a:r>
            <a:r>
              <a:rPr lang="hr-HR" dirty="0" err="1"/>
              <a:t>Hampton</a:t>
            </a:r>
            <a:r>
              <a:rPr lang="hr-HR" dirty="0"/>
              <a:t>)</a:t>
            </a:r>
          </a:p>
          <a:p>
            <a:pPr>
              <a:lnSpc>
                <a:spcPct val="100000"/>
              </a:lnSpc>
            </a:pPr>
            <a:endParaRPr lang="hr-HR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347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sadržaj mobilnosti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obilazak </a:t>
            </a:r>
            <a:r>
              <a:rPr lang="hr-HR" dirty="0" err="1"/>
              <a:t>Gdanjskog</a:t>
            </a:r>
            <a:r>
              <a:rPr lang="hr-HR" dirty="0"/>
              <a:t> </a:t>
            </a:r>
            <a:r>
              <a:rPr lang="hr-HR" dirty="0" err="1"/>
              <a:t>kampusa</a:t>
            </a:r>
            <a:r>
              <a:rPr lang="hr-HR" dirty="0"/>
              <a:t> i Sveučilišta</a:t>
            </a:r>
          </a:p>
          <a:p>
            <a:pPr>
              <a:lnSpc>
                <a:spcPct val="100000"/>
              </a:lnSpc>
            </a:pPr>
            <a:r>
              <a:rPr lang="hr-HR" dirty="0"/>
              <a:t>glazbene radionice i probe, radionice plesa </a:t>
            </a:r>
          </a:p>
          <a:p>
            <a:pPr>
              <a:lnSpc>
                <a:spcPct val="100000"/>
              </a:lnSpc>
            </a:pPr>
            <a:r>
              <a:rPr lang="hr-HR" dirty="0"/>
              <a:t>zajedničke zborske i koncertne aktivnosti s drugim zborovima SEA-EU alijanse (Norveška, Ukrajina i Francuska)</a:t>
            </a:r>
          </a:p>
          <a:p>
            <a:pPr>
              <a:lnSpc>
                <a:spcPct val="100000"/>
              </a:lnSpc>
            </a:pPr>
            <a:r>
              <a:rPr lang="hr-HR" dirty="0"/>
              <a:t>održan sastanak na temu proteklih suradnji te mogućnost nastavka istih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26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rezultati mobilnosti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ostvaren zajednički koncert Sveučilišnog zbora „Silvije </a:t>
            </a:r>
            <a:r>
              <a:rPr lang="hr-HR" dirty="0" err="1"/>
              <a:t>Bombardelli</a:t>
            </a:r>
            <a:r>
              <a:rPr lang="hr-HR" dirty="0"/>
              <a:t>” zajedno sa zborom Sveučilištu u </a:t>
            </a:r>
            <a:r>
              <a:rPr lang="hr-HR" dirty="0" err="1"/>
              <a:t>Gdansku</a:t>
            </a:r>
            <a:r>
              <a:rPr lang="hr-HR" dirty="0"/>
              <a:t>, Sveučilišta NORD, Sveučilišta Zapadne Bretanje i Nacionalnog Sveučilišta u Odesi</a:t>
            </a:r>
          </a:p>
          <a:p>
            <a:pPr>
              <a:lnSpc>
                <a:spcPct val="100000"/>
              </a:lnSpc>
            </a:pPr>
            <a:r>
              <a:rPr lang="hr-HR" dirty="0"/>
              <a:t>detaljnije su specificirani sadržaji skorašnjeg dolaska </a:t>
            </a:r>
            <a:r>
              <a:rPr lang="hr-HR" dirty="0" err="1"/>
              <a:t>Gdanskog</a:t>
            </a:r>
            <a:r>
              <a:rPr lang="hr-HR" dirty="0"/>
              <a:t> zbora u Split (kroz listopad/studeni 2023.)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91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Način provođenja diseminacije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prezentacija na sastavnici (putem ove </a:t>
            </a:r>
            <a:r>
              <a:rPr lang="hr-HR" dirty="0" err="1"/>
              <a:t>ppt</a:t>
            </a:r>
            <a:r>
              <a:rPr lang="hr-HR" dirty="0"/>
              <a:t>)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 jednoj od proba Sveučilišnog zbora po povratku iz </a:t>
            </a:r>
            <a:r>
              <a:rPr lang="hr-HR" dirty="0" err="1"/>
              <a:t>Gdanska</a:t>
            </a:r>
            <a:endParaRPr lang="hr-HR" dirty="0"/>
          </a:p>
          <a:p>
            <a:pPr>
              <a:lnSpc>
                <a:spcPct val="100000"/>
              </a:lnSpc>
            </a:pPr>
            <a:r>
              <a:rPr lang="hr-HR" dirty="0"/>
              <a:t>redovito objavljivanje i informiranje provedenih aktivnosti na društvenim mrežama Sveučilišnog zbora (</a:t>
            </a:r>
            <a:r>
              <a:rPr lang="hr-HR" dirty="0" err="1"/>
              <a:t>facebook</a:t>
            </a:r>
            <a:r>
              <a:rPr lang="hr-HR" dirty="0"/>
              <a:t>, </a:t>
            </a:r>
            <a:r>
              <a:rPr lang="hr-HR" dirty="0" err="1"/>
              <a:t>instagram</a:t>
            </a:r>
            <a:r>
              <a:rPr lang="hr-HR" dirty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39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 err="1"/>
              <a:t>zahvalE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3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zahvaljujemo Sveučilištu u Splitu koji je financirao putovanje za 10 studenata</a:t>
            </a:r>
          </a:p>
          <a:p>
            <a:pPr>
              <a:lnSpc>
                <a:spcPct val="100000"/>
              </a:lnSpc>
            </a:pPr>
            <a:r>
              <a:rPr lang="hr-HR" dirty="0"/>
              <a:t>zahvaljujemo Studentskom zboru Filozofskog fakulteta koji je financirao putovanje za 3 studenta</a:t>
            </a:r>
          </a:p>
          <a:p>
            <a:pPr>
              <a:lnSpc>
                <a:spcPct val="100000"/>
              </a:lnSpc>
            </a:pPr>
            <a:r>
              <a:rPr lang="hr-HR" dirty="0"/>
              <a:t>zahvaljujemo sredstvima </a:t>
            </a:r>
            <a:r>
              <a:rPr lang="hr-HR" dirty="0" err="1"/>
              <a:t>Erasmus</a:t>
            </a:r>
            <a:r>
              <a:rPr lang="hr-HR" dirty="0"/>
              <a:t>+</a:t>
            </a:r>
          </a:p>
          <a:p>
            <a:pPr>
              <a:lnSpc>
                <a:spcPct val="100000"/>
              </a:lnSpc>
            </a:pPr>
            <a:r>
              <a:rPr lang="hr-HR" dirty="0"/>
              <a:t>zahvaljujemo i ostalim sponzorima na nesebičnim donacijama bez kojih ovo putovanje ne bi bilo ostvareno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069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hr-HR" dirty="0"/>
              <a:t>Dobro je znati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3"/>
            <a:ext cx="7454077" cy="3589785"/>
          </a:xfrm>
        </p:spPr>
        <p:txBody>
          <a:bodyPr>
            <a:normAutofit/>
          </a:bodyPr>
          <a:lstStyle/>
          <a:p>
            <a:r>
              <a:rPr lang="hr-HR" dirty="0"/>
              <a:t>preporuka je na vrijeme rezervirati avionsku kartu jer cijena varira s obzirom na sezonu</a:t>
            </a:r>
            <a:endParaRPr lang="en-US" dirty="0"/>
          </a:p>
          <a:p>
            <a:r>
              <a:rPr lang="hr-HR" dirty="0"/>
              <a:t>smještaj se može naći jako povoljno u samom centru grada, apartmani su jako lijepo opremljeni</a:t>
            </a:r>
            <a:endParaRPr lang="en-US" dirty="0"/>
          </a:p>
          <a:p>
            <a:r>
              <a:rPr lang="hr-HR" dirty="0"/>
              <a:t>prometna povezanost je dobro organizirana, tramvaji su točni i brzi, nisu skupi a mogu se koristiti i usluge </a:t>
            </a:r>
            <a:r>
              <a:rPr lang="hr-HR" dirty="0" err="1"/>
              <a:t>Ubera</a:t>
            </a:r>
            <a:r>
              <a:rPr lang="hr-HR" dirty="0"/>
              <a:t>/Bolta</a:t>
            </a:r>
          </a:p>
          <a:p>
            <a:pPr>
              <a:lnSpc>
                <a:spcPct val="100000"/>
              </a:lnSpc>
            </a:pPr>
            <a:r>
              <a:rPr lang="hr-HR" dirty="0"/>
              <a:t>uvijek se može nešto novo vidjeti i naučiti u ovom ljupkom gradu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18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71af3243-3dd4-4a8d-8c0d-dd76da1f02a5"/>
    <ds:schemaRef ds:uri="16c05727-aa75-4e4a-9b5f-8a80a1165891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0</TotalTime>
  <Words>477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Erasmus+ gdansk, Poljska  24.5.2023.-28.5.2023.</vt:lpstr>
      <vt:lpstr>Domaćin</vt:lpstr>
      <vt:lpstr>Ciljevi mobilnosti</vt:lpstr>
      <vt:lpstr>Ciljevi mobilnosti</vt:lpstr>
      <vt:lpstr>sadržaj mobilnosti</vt:lpstr>
      <vt:lpstr>rezultati mobilnosti</vt:lpstr>
      <vt:lpstr>Način provođenja diseminacije</vt:lpstr>
      <vt:lpstr>zahvalE</vt:lpstr>
      <vt:lpstr>Dobro je znati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2023-03-23T10:42:46Z</dcterms:created>
  <dcterms:modified xsi:type="dcterms:W3CDTF">2023-06-02T09:20:27Z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