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.xml" ContentType="application/vnd.openxmlformats-officedocument.presentationml.slide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280" cy="4386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280" cy="4386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"/>
          <p:cNvSpPr/>
          <p:nvPr/>
        </p:nvSpPr>
        <p:spPr>
          <a:xfrm>
            <a:off x="457200" y="1512360"/>
            <a:ext cx="9071280" cy="328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2200" spc="-1" strike="noStrike">
                <a:latin typeface="Times New Roman"/>
              </a:rPr>
              <a:t>Staff Mobility For Teaching</a:t>
            </a:r>
            <a:endParaRPr b="0" lang="en-US" sz="2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200" spc="-1" strike="noStrike">
                <a:latin typeface="Times New Roman"/>
              </a:rPr>
              <a:t>Associate Professor Brian Willems,</a:t>
            </a:r>
            <a:endParaRPr b="0" lang="en-US" sz="2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200" spc="-1" strike="noStrike">
                <a:latin typeface="Times New Roman"/>
              </a:rPr>
              <a:t>University of Ljubljana,  English Department</a:t>
            </a:r>
            <a:endParaRPr b="0" lang="en-US" sz="2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200" spc="-1" strike="noStrike">
                <a:latin typeface="Times New Roman"/>
              </a:rPr>
              <a:t>Aškerčeva 2</a:t>
            </a:r>
            <a:endParaRPr b="0" lang="en-US" sz="2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200" spc="-1" strike="noStrike">
                <a:latin typeface="Times New Roman"/>
              </a:rPr>
              <a:t>1000 Ljubljana, Slovenija</a:t>
            </a:r>
            <a:endParaRPr b="0" lang="en-US" sz="2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200" spc="-1" strike="noStrike">
                <a:latin typeface="Times New Roman"/>
              </a:rPr>
              <a:t>17-23.11.2019</a:t>
            </a:r>
            <a:endParaRPr b="0" lang="en-US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"/>
          <p:cNvSpPr/>
          <p:nvPr/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b="0" lang="en-US" sz="1600" spc="-1" strike="noStrike">
                <a:latin typeface="Times New Roman"/>
              </a:rPr>
              <a:t>Host:</a:t>
            </a:r>
            <a:endParaRPr b="0" lang="en-US" sz="1600" spc="-1" strike="noStrike">
              <a:latin typeface="Arial"/>
            </a:endParaRPr>
          </a:p>
          <a:p>
            <a:pPr marL="914400" indent="-228240" algn="just">
              <a:lnSpc>
                <a:spcPct val="100000"/>
              </a:lnSpc>
              <a:spcAft>
                <a:spcPts val="1409"/>
              </a:spcAft>
              <a:tabLst>
                <a:tab algn="l" pos="0"/>
              </a:tabLst>
            </a:pPr>
            <a:r>
              <a:rPr b="0" lang="en-US" sz="1600" spc="-1" strike="noStrike">
                <a:latin typeface="Times New Roman"/>
              </a:rPr>
              <a:t>Ms Anja Golec, Erasmus Coordinator</a:t>
            </a:r>
            <a:endParaRPr b="0" lang="en-US" sz="1600" spc="-1" strike="noStrike">
              <a:latin typeface="Arial"/>
            </a:endParaRPr>
          </a:p>
          <a:p>
            <a:pPr marL="914400" indent="-228240" algn="just">
              <a:lnSpc>
                <a:spcPct val="100000"/>
              </a:lnSpc>
              <a:spcAft>
                <a:spcPts val="1409"/>
              </a:spcAft>
              <a:tabLst>
                <a:tab algn="l" pos="0"/>
              </a:tabLst>
            </a:pPr>
            <a:r>
              <a:rPr b="0" lang="en-US" sz="1600" spc="-1" strike="noStrike">
                <a:latin typeface="Times New Roman"/>
              </a:rPr>
              <a:t>Email: anja.golec@ff.uni-lj.si</a:t>
            </a:r>
            <a:endParaRPr b="0" lang="en-US" sz="1600" spc="-1" strike="noStrike">
              <a:latin typeface="Arial"/>
            </a:endParaRPr>
          </a:p>
          <a:p>
            <a:pPr marL="914400" indent="-228240" algn="just">
              <a:lnSpc>
                <a:spcPct val="100000"/>
              </a:lnSpc>
              <a:spcAft>
                <a:spcPts val="1409"/>
              </a:spcAft>
              <a:tabLst>
                <a:tab algn="l" pos="0"/>
              </a:tabLst>
            </a:pPr>
            <a:r>
              <a:rPr b="0" lang="en-US" sz="1600" spc="-1" strike="noStrike">
                <a:latin typeface="Times New Roman"/>
              </a:rPr>
              <a:t>Prof. dr. sc. Igor Maver</a:t>
            </a: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"/>
          <p:cNvSpPr/>
          <p:nvPr/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b="0" lang="en-US" sz="1600" spc="-1" strike="noStrike">
                <a:latin typeface="Times New Roman"/>
              </a:rPr>
              <a:t>Short description of mobility</a:t>
            </a:r>
            <a:endParaRPr b="0" lang="en-US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b="0" lang="hr-HR" sz="1600" spc="-1" strike="noStrike">
                <a:latin typeface="Times New Roman"/>
                <a:ea typeface="Times New Roman"/>
              </a:rPr>
              <a:t>              </a:t>
            </a:r>
            <a:r>
              <a:rPr b="0" lang="hr-HR" sz="1600" spc="-1" strike="noStrike">
                <a:latin typeface="Times New Roman"/>
                <a:ea typeface="Times New Roman"/>
              </a:rPr>
              <a:t>Teaching Shakespeare in an economic context</a:t>
            </a:r>
            <a:endParaRPr b="0" lang="en-US" sz="1600" spc="-1" strike="noStrike">
              <a:latin typeface="Arial"/>
            </a:endParaRPr>
          </a:p>
          <a:p>
            <a:pPr marL="914400" indent="-228240" algn="just">
              <a:lnSpc>
                <a:spcPct val="100000"/>
              </a:lnSpc>
              <a:spcAft>
                <a:spcPts val="1409"/>
              </a:spcAft>
              <a:tabLst>
                <a:tab algn="l" pos="0"/>
              </a:tabLst>
            </a:pPr>
            <a:endParaRPr b="0" lang="en-US" sz="1600" spc="-1" strike="noStrike">
              <a:latin typeface="Arial"/>
            </a:endParaRPr>
          </a:p>
          <a:p>
            <a:pPr marL="914400" indent="-228240" algn="just">
              <a:lnSpc>
                <a:spcPct val="100000"/>
              </a:lnSpc>
              <a:spcAft>
                <a:spcPts val="1409"/>
              </a:spcAft>
              <a:tabLst>
                <a:tab algn="l" pos="0"/>
              </a:tabLst>
            </a:pPr>
            <a:r>
              <a:rPr b="0" lang="hr-HR" sz="1600" spc="-1" strike="noStrike">
                <a:latin typeface="Times New Roman"/>
                <a:ea typeface="Times New Roman"/>
              </a:rPr>
              <a:t>four plays are examined: King Lear, The Temptest, The Taming of the Shrew, Julian Caesar</a:t>
            </a:r>
            <a:endParaRPr b="0" lang="en-US" sz="1600" spc="-1" strike="noStrike">
              <a:latin typeface="Arial"/>
            </a:endParaRPr>
          </a:p>
          <a:p>
            <a:pPr marL="914400" indent="-228240" algn="just">
              <a:lnSpc>
                <a:spcPct val="100000"/>
              </a:lnSpc>
              <a:spcAft>
                <a:spcPts val="1409"/>
              </a:spcAft>
              <a:tabLst>
                <a:tab algn="l" pos="0"/>
              </a:tabLst>
            </a:pPr>
            <a:r>
              <a:rPr b="0" lang="hr-HR" sz="1600" spc="-1" strike="noStrike">
                <a:latin typeface="Times New Roman"/>
                <a:ea typeface="Times New Roman"/>
              </a:rPr>
              <a:t>Contemporary theories regarding historical and contemporary econimcs are used</a:t>
            </a:r>
            <a:endParaRPr b="0" lang="en-US" sz="1600" spc="-1" strike="noStrike">
              <a:latin typeface="Arial"/>
            </a:endParaRPr>
          </a:p>
          <a:p>
            <a:pPr marL="914400" indent="-228240" algn="just">
              <a:lnSpc>
                <a:spcPct val="100000"/>
              </a:lnSpc>
              <a:spcAft>
                <a:spcPts val="1409"/>
              </a:spcAft>
              <a:tabLst>
                <a:tab algn="l" pos="0"/>
              </a:tabLst>
            </a:pPr>
            <a:r>
              <a:rPr b="0" lang="hr-HR" sz="1600" spc="-1" strike="noStrike">
                <a:latin typeface="Times New Roman"/>
                <a:ea typeface="Times New Roman"/>
              </a:rPr>
              <a:t>expand teaching cirriculum both in Split and Ljubljana</a:t>
            </a: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"/>
          <p:cNvSpPr/>
          <p:nvPr/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algn="just">
              <a:lnSpc>
                <a:spcPct val="115000"/>
              </a:lnSpc>
              <a:spcBef>
                <a:spcPts val="1417"/>
              </a:spcBef>
            </a:pPr>
            <a:r>
              <a:rPr b="0" lang="en-US" sz="1600" spc="-1" strike="noStrike">
                <a:latin typeface="Times New Roman"/>
              </a:rPr>
              <a:t>Recommendations:</a:t>
            </a:r>
            <a:endParaRPr b="0" lang="en-US" sz="1600" spc="-1" strike="noStrike"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1417"/>
              </a:spcBef>
            </a:pPr>
            <a:endParaRPr b="0" lang="en-US" sz="1600" spc="-1" strike="noStrike">
              <a:latin typeface="Arial"/>
            </a:endParaRPr>
          </a:p>
          <a:p>
            <a:pPr marL="914400" indent="-228240" algn="just">
              <a:lnSpc>
                <a:spcPct val="115000"/>
              </a:lnSpc>
              <a:spcAft>
                <a:spcPts val="1409"/>
              </a:spcAft>
              <a:tabLst>
                <a:tab algn="l" pos="0"/>
              </a:tabLst>
            </a:pPr>
            <a:r>
              <a:rPr b="0" lang="en-US" sz="1600" spc="-1" strike="noStrike">
                <a:latin typeface="Times New Roman"/>
              </a:rPr>
              <a:t>Develop research and teaching contacts within the two departments</a:t>
            </a:r>
            <a:endParaRPr b="0" lang="en-US" sz="1600" spc="-1" strike="noStrike">
              <a:latin typeface="Arial"/>
            </a:endParaRPr>
          </a:p>
          <a:p>
            <a:pPr marL="914400" indent="-228240" algn="just">
              <a:lnSpc>
                <a:spcPct val="115000"/>
              </a:lnSpc>
              <a:spcAft>
                <a:spcPts val="1409"/>
              </a:spcAft>
              <a:tabLst>
                <a:tab algn="l" pos="0"/>
              </a:tabLst>
            </a:pPr>
            <a:r>
              <a:rPr b="0" lang="en-US" sz="1600" spc="-1" strike="noStrike">
                <a:latin typeface="Times New Roman"/>
              </a:rPr>
              <a:t>The incorporation of economic issues into literary discussion is essential</a:t>
            </a:r>
            <a:endParaRPr b="0" lang="en-US" sz="1600" spc="-1" strike="noStrike">
              <a:latin typeface="Arial"/>
            </a:endParaRPr>
          </a:p>
          <a:p>
            <a:pPr marL="914400" indent="-228240" algn="just">
              <a:lnSpc>
                <a:spcPct val="115000"/>
              </a:lnSpc>
              <a:spcAft>
                <a:spcPts val="1409"/>
              </a:spcAft>
              <a:tabLst>
                <a:tab algn="l" pos="0"/>
              </a:tabLst>
            </a:pPr>
            <a:r>
              <a:rPr b="0" lang="en-US" sz="1600" spc="-1" strike="noStrike">
                <a:latin typeface="Times New Roman"/>
              </a:rPr>
              <a:t>Interdisciplinarity is vital to English departments</a:t>
            </a: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Application>LibreOffice/7.1.3.2$MacOSX_X86_64 LibreOffice_project/47f78053abe362b9384784d31a6e56f8511eb1c1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2022-04-22T13:04:22Z</dcterms:created>
  <dc:creator/>
  <dc:description/>
  <dc:language>en-US</dc:language>
  <cp:lastModifiedBy/>
  <dcterms:modified xsi:type="dcterms:W3CDTF">2022-04-22T13:56:21Z</dcterms:modified>
  <cp:revision>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